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4"/>
  </p:notesMasterIdLst>
  <p:sldIdLst>
    <p:sldId id="269" r:id="rId2"/>
    <p:sldId id="270" r:id="rId3"/>
  </p:sldIdLst>
  <p:sldSz cx="9253538" cy="13104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8">
          <p15:clr>
            <a:srgbClr val="A4A3A4"/>
          </p15:clr>
        </p15:guide>
        <p15:guide id="2" pos="2915">
          <p15:clr>
            <a:srgbClr val="A4A3A4"/>
          </p15:clr>
        </p15:guide>
        <p15:guide id="3" orient="horz" pos="4082">
          <p15:clr>
            <a:srgbClr val="A4A3A4"/>
          </p15:clr>
        </p15:guide>
        <p15:guide id="4" pos="29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" initials="s" lastIdx="1" clrIdx="0">
    <p:extLst>
      <p:ext uri="{19B8F6BF-5375-455C-9EA6-DF929625EA0E}">
        <p15:presenceInfo xmlns:p15="http://schemas.microsoft.com/office/powerpoint/2012/main" userId="staff" providerId="None"/>
      </p:ext>
    </p:extLst>
  </p:cmAuthor>
  <p:cmAuthor id="2" name="森 美奈" initials="森" lastIdx="2" clrIdx="1">
    <p:extLst>
      <p:ext uri="{19B8F6BF-5375-455C-9EA6-DF929625EA0E}">
        <p15:presenceInfo xmlns:p15="http://schemas.microsoft.com/office/powerpoint/2012/main" userId="72e5d558167211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AD5F"/>
    <a:srgbClr val="008000"/>
    <a:srgbClr val="DAFEE3"/>
    <a:srgbClr val="FF99CC"/>
    <a:srgbClr val="FF66CC"/>
    <a:srgbClr val="FBCDFC"/>
    <a:srgbClr val="FC1C1C"/>
    <a:srgbClr val="F59B17"/>
    <a:srgbClr val="CC00CC"/>
    <a:srgbClr val="00E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63" autoAdjust="0"/>
    <p:restoredTop sz="99878" autoAdjust="0"/>
  </p:normalViewPr>
  <p:slideViewPr>
    <p:cSldViewPr>
      <p:cViewPr>
        <p:scale>
          <a:sx n="100" d="100"/>
          <a:sy n="100" d="100"/>
        </p:scale>
        <p:origin x="1596" y="-960"/>
      </p:cViewPr>
      <p:guideLst>
        <p:guide orient="horz" pos="4128"/>
        <p:guide pos="2915"/>
        <p:guide orient="horz" pos="4082"/>
        <p:guide pos="2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9" y="1"/>
            <a:ext cx="2945659" cy="496332"/>
          </a:xfrm>
          <a:prstGeom prst="rect">
            <a:avLst/>
          </a:prstGeom>
        </p:spPr>
        <p:txBody>
          <a:bodyPr vert="horz" lIns="95479" tIns="47739" rIns="95479" bIns="47739" rtlCol="0"/>
          <a:lstStyle>
            <a:lvl1pPr algn="r">
              <a:defRPr sz="1300"/>
            </a:lvl1pPr>
          </a:lstStyle>
          <a:p>
            <a:fld id="{F116FEA7-9272-4834-831C-C5EE1D327DC7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85975" y="744538"/>
            <a:ext cx="26257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9" tIns="47739" rIns="95479" bIns="47739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5479" tIns="47739" rIns="95479" bIns="4773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2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5479" tIns="47739" rIns="95479" bIns="47739" rtlCol="0" anchor="b"/>
          <a:lstStyle>
            <a:lvl1pPr algn="r">
              <a:defRPr sz="1300"/>
            </a:lvl1pPr>
          </a:lstStyle>
          <a:p>
            <a:fld id="{FF44A690-05A6-4967-B3EB-B492DC2325C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16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016" y="2144701"/>
            <a:ext cx="7865507" cy="4562416"/>
          </a:xfrm>
        </p:spPr>
        <p:txBody>
          <a:bodyPr anchor="b"/>
          <a:lstStyle>
            <a:lvl1pPr algn="ctr">
              <a:defRPr sz="607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692" y="6883061"/>
            <a:ext cx="6940154" cy="3163962"/>
          </a:xfrm>
        </p:spPr>
        <p:txBody>
          <a:bodyPr/>
          <a:lstStyle>
            <a:lvl1pPr marL="0" indent="0" algn="ctr">
              <a:buNone/>
              <a:defRPr sz="2429"/>
            </a:lvl1pPr>
            <a:lvl2pPr marL="462686" indent="0" algn="ctr">
              <a:buNone/>
              <a:defRPr sz="2024"/>
            </a:lvl2pPr>
            <a:lvl3pPr marL="925373" indent="0" algn="ctr">
              <a:buNone/>
              <a:defRPr sz="1822"/>
            </a:lvl3pPr>
            <a:lvl4pPr marL="1388059" indent="0" algn="ctr">
              <a:buNone/>
              <a:defRPr sz="1619"/>
            </a:lvl4pPr>
            <a:lvl5pPr marL="1850746" indent="0" algn="ctr">
              <a:buNone/>
              <a:defRPr sz="1619"/>
            </a:lvl5pPr>
            <a:lvl6pPr marL="2313432" indent="0" algn="ctr">
              <a:buNone/>
              <a:defRPr sz="1619"/>
            </a:lvl6pPr>
            <a:lvl7pPr marL="2776118" indent="0" algn="ctr">
              <a:buNone/>
              <a:defRPr sz="1619"/>
            </a:lvl7pPr>
            <a:lvl8pPr marL="3238805" indent="0" algn="ctr">
              <a:buNone/>
              <a:defRPr sz="1619"/>
            </a:lvl8pPr>
            <a:lvl9pPr marL="3701491" indent="0" algn="ctr">
              <a:buNone/>
              <a:defRPr sz="161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36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71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2064" y="697710"/>
            <a:ext cx="1995294" cy="111057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6181" y="697710"/>
            <a:ext cx="5870213" cy="111057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69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45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361" y="3267107"/>
            <a:ext cx="7981177" cy="5451237"/>
          </a:xfrm>
        </p:spPr>
        <p:txBody>
          <a:bodyPr anchor="b"/>
          <a:lstStyle>
            <a:lvl1pPr>
              <a:defRPr sz="607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361" y="8769915"/>
            <a:ext cx="7981177" cy="2866677"/>
          </a:xfrm>
        </p:spPr>
        <p:txBody>
          <a:bodyPr/>
          <a:lstStyle>
            <a:lvl1pPr marL="0" indent="0">
              <a:buNone/>
              <a:defRPr sz="2429">
                <a:solidFill>
                  <a:schemeClr val="tx1"/>
                </a:solidFill>
              </a:defRPr>
            </a:lvl1pPr>
            <a:lvl2pPr marL="462686" indent="0">
              <a:buNone/>
              <a:defRPr sz="2024">
                <a:solidFill>
                  <a:schemeClr val="tx1">
                    <a:tint val="75000"/>
                  </a:schemeClr>
                </a:solidFill>
              </a:defRPr>
            </a:lvl2pPr>
            <a:lvl3pPr marL="925373" indent="0">
              <a:buNone/>
              <a:defRPr sz="1822">
                <a:solidFill>
                  <a:schemeClr val="tx1">
                    <a:tint val="75000"/>
                  </a:schemeClr>
                </a:solidFill>
              </a:defRPr>
            </a:lvl3pPr>
            <a:lvl4pPr marL="1388059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4pPr>
            <a:lvl5pPr marL="1850746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5pPr>
            <a:lvl6pPr marL="2313432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6pPr>
            <a:lvl7pPr marL="2776118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7pPr>
            <a:lvl8pPr marL="3238805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8pPr>
            <a:lvl9pPr marL="3701491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3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181" y="3488550"/>
            <a:ext cx="3932754" cy="83148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603" y="3488550"/>
            <a:ext cx="3932754" cy="83148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34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86" y="697713"/>
            <a:ext cx="7981177" cy="253299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387" y="3212500"/>
            <a:ext cx="3914680" cy="1574397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62686" indent="0">
              <a:buNone/>
              <a:defRPr sz="2024" b="1"/>
            </a:lvl2pPr>
            <a:lvl3pPr marL="925373" indent="0">
              <a:buNone/>
              <a:defRPr sz="1822" b="1"/>
            </a:lvl3pPr>
            <a:lvl4pPr marL="1388059" indent="0">
              <a:buNone/>
              <a:defRPr sz="1619" b="1"/>
            </a:lvl4pPr>
            <a:lvl5pPr marL="1850746" indent="0">
              <a:buNone/>
              <a:defRPr sz="1619" b="1"/>
            </a:lvl5pPr>
            <a:lvl6pPr marL="2313432" indent="0">
              <a:buNone/>
              <a:defRPr sz="1619" b="1"/>
            </a:lvl6pPr>
            <a:lvl7pPr marL="2776118" indent="0">
              <a:buNone/>
              <a:defRPr sz="1619" b="1"/>
            </a:lvl7pPr>
            <a:lvl8pPr marL="3238805" indent="0">
              <a:buNone/>
              <a:defRPr sz="1619" b="1"/>
            </a:lvl8pPr>
            <a:lvl9pPr marL="3701491" indent="0">
              <a:buNone/>
              <a:defRPr sz="161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87" y="4786897"/>
            <a:ext cx="3914680" cy="70408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4604" y="3212500"/>
            <a:ext cx="3933959" cy="1574397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62686" indent="0">
              <a:buNone/>
              <a:defRPr sz="2024" b="1"/>
            </a:lvl2pPr>
            <a:lvl3pPr marL="925373" indent="0">
              <a:buNone/>
              <a:defRPr sz="1822" b="1"/>
            </a:lvl3pPr>
            <a:lvl4pPr marL="1388059" indent="0">
              <a:buNone/>
              <a:defRPr sz="1619" b="1"/>
            </a:lvl4pPr>
            <a:lvl5pPr marL="1850746" indent="0">
              <a:buNone/>
              <a:defRPr sz="1619" b="1"/>
            </a:lvl5pPr>
            <a:lvl6pPr marL="2313432" indent="0">
              <a:buNone/>
              <a:defRPr sz="1619" b="1"/>
            </a:lvl6pPr>
            <a:lvl7pPr marL="2776118" indent="0">
              <a:buNone/>
              <a:defRPr sz="1619" b="1"/>
            </a:lvl7pPr>
            <a:lvl8pPr marL="3238805" indent="0">
              <a:buNone/>
              <a:defRPr sz="1619" b="1"/>
            </a:lvl8pPr>
            <a:lvl9pPr marL="3701491" indent="0">
              <a:buNone/>
              <a:defRPr sz="161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4604" y="4786897"/>
            <a:ext cx="3933959" cy="704080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43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1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4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86" y="873654"/>
            <a:ext cx="2984507" cy="3057790"/>
          </a:xfrm>
        </p:spPr>
        <p:txBody>
          <a:bodyPr anchor="b"/>
          <a:lstStyle>
            <a:lvl1pPr>
              <a:defRPr sz="323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959" y="1886853"/>
            <a:ext cx="4684604" cy="9312911"/>
          </a:xfrm>
        </p:spPr>
        <p:txBody>
          <a:bodyPr/>
          <a:lstStyle>
            <a:lvl1pPr>
              <a:defRPr sz="3238"/>
            </a:lvl1pPr>
            <a:lvl2pPr>
              <a:defRPr sz="2834"/>
            </a:lvl2pPr>
            <a:lvl3pPr>
              <a:defRPr sz="2429"/>
            </a:lvl3pPr>
            <a:lvl4pPr>
              <a:defRPr sz="2024"/>
            </a:lvl4pPr>
            <a:lvl5pPr>
              <a:defRPr sz="2024"/>
            </a:lvl5pPr>
            <a:lvl6pPr>
              <a:defRPr sz="2024"/>
            </a:lvl6pPr>
            <a:lvl7pPr>
              <a:defRPr sz="2024"/>
            </a:lvl7pPr>
            <a:lvl8pPr>
              <a:defRPr sz="2024"/>
            </a:lvl8pPr>
            <a:lvl9pPr>
              <a:defRPr sz="202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386" y="3931444"/>
            <a:ext cx="2984507" cy="7283486"/>
          </a:xfrm>
        </p:spPr>
        <p:txBody>
          <a:bodyPr/>
          <a:lstStyle>
            <a:lvl1pPr marL="0" indent="0">
              <a:buNone/>
              <a:defRPr sz="1619"/>
            </a:lvl1pPr>
            <a:lvl2pPr marL="462686" indent="0">
              <a:buNone/>
              <a:defRPr sz="1417"/>
            </a:lvl2pPr>
            <a:lvl3pPr marL="925373" indent="0">
              <a:buNone/>
              <a:defRPr sz="1214"/>
            </a:lvl3pPr>
            <a:lvl4pPr marL="1388059" indent="0">
              <a:buNone/>
              <a:defRPr sz="1012"/>
            </a:lvl4pPr>
            <a:lvl5pPr marL="1850746" indent="0">
              <a:buNone/>
              <a:defRPr sz="1012"/>
            </a:lvl5pPr>
            <a:lvl6pPr marL="2313432" indent="0">
              <a:buNone/>
              <a:defRPr sz="1012"/>
            </a:lvl6pPr>
            <a:lvl7pPr marL="2776118" indent="0">
              <a:buNone/>
              <a:defRPr sz="1012"/>
            </a:lvl7pPr>
            <a:lvl8pPr marL="3238805" indent="0">
              <a:buNone/>
              <a:defRPr sz="1012"/>
            </a:lvl8pPr>
            <a:lvl9pPr marL="3701491" indent="0">
              <a:buNone/>
              <a:defRPr sz="10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41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86" y="873654"/>
            <a:ext cx="2984507" cy="3057790"/>
          </a:xfrm>
        </p:spPr>
        <p:txBody>
          <a:bodyPr anchor="b"/>
          <a:lstStyle>
            <a:lvl1pPr>
              <a:defRPr sz="323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33959" y="1886853"/>
            <a:ext cx="4684604" cy="9312911"/>
          </a:xfrm>
        </p:spPr>
        <p:txBody>
          <a:bodyPr anchor="t"/>
          <a:lstStyle>
            <a:lvl1pPr marL="0" indent="0">
              <a:buNone/>
              <a:defRPr sz="3238"/>
            </a:lvl1pPr>
            <a:lvl2pPr marL="462686" indent="0">
              <a:buNone/>
              <a:defRPr sz="2834"/>
            </a:lvl2pPr>
            <a:lvl3pPr marL="925373" indent="0">
              <a:buNone/>
              <a:defRPr sz="2429"/>
            </a:lvl3pPr>
            <a:lvl4pPr marL="1388059" indent="0">
              <a:buNone/>
              <a:defRPr sz="2024"/>
            </a:lvl4pPr>
            <a:lvl5pPr marL="1850746" indent="0">
              <a:buNone/>
              <a:defRPr sz="2024"/>
            </a:lvl5pPr>
            <a:lvl6pPr marL="2313432" indent="0">
              <a:buNone/>
              <a:defRPr sz="2024"/>
            </a:lvl6pPr>
            <a:lvl7pPr marL="2776118" indent="0">
              <a:buNone/>
              <a:defRPr sz="2024"/>
            </a:lvl7pPr>
            <a:lvl8pPr marL="3238805" indent="0">
              <a:buNone/>
              <a:defRPr sz="2024"/>
            </a:lvl8pPr>
            <a:lvl9pPr marL="3701491" indent="0">
              <a:buNone/>
              <a:defRPr sz="2024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386" y="3931444"/>
            <a:ext cx="2984507" cy="7283486"/>
          </a:xfrm>
        </p:spPr>
        <p:txBody>
          <a:bodyPr/>
          <a:lstStyle>
            <a:lvl1pPr marL="0" indent="0">
              <a:buNone/>
              <a:defRPr sz="1619"/>
            </a:lvl1pPr>
            <a:lvl2pPr marL="462686" indent="0">
              <a:buNone/>
              <a:defRPr sz="1417"/>
            </a:lvl2pPr>
            <a:lvl3pPr marL="925373" indent="0">
              <a:buNone/>
              <a:defRPr sz="1214"/>
            </a:lvl3pPr>
            <a:lvl4pPr marL="1388059" indent="0">
              <a:buNone/>
              <a:defRPr sz="1012"/>
            </a:lvl4pPr>
            <a:lvl5pPr marL="1850746" indent="0">
              <a:buNone/>
              <a:defRPr sz="1012"/>
            </a:lvl5pPr>
            <a:lvl6pPr marL="2313432" indent="0">
              <a:buNone/>
              <a:defRPr sz="1012"/>
            </a:lvl6pPr>
            <a:lvl7pPr marL="2776118" indent="0">
              <a:buNone/>
              <a:defRPr sz="1012"/>
            </a:lvl7pPr>
            <a:lvl8pPr marL="3238805" indent="0">
              <a:buNone/>
              <a:defRPr sz="1012"/>
            </a:lvl8pPr>
            <a:lvl9pPr marL="3701491" indent="0">
              <a:buNone/>
              <a:defRPr sz="101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92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181" y="697713"/>
            <a:ext cx="7981177" cy="2532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181" y="3488550"/>
            <a:ext cx="7981177" cy="8314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181" y="12146223"/>
            <a:ext cx="2082046" cy="697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4DB8-B7C0-4AC1-B0B6-B612686E4C8F}" type="datetimeFigureOut">
              <a:rPr kumimoji="1" lang="ja-JP" altLang="en-US" smtClean="0"/>
              <a:pPr/>
              <a:t>2026/2/25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5235" y="12146223"/>
            <a:ext cx="3123069" cy="697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5311" y="12146223"/>
            <a:ext cx="2082046" cy="697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B04F5-F804-4CFB-812F-7EAC2B1CC5F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1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l" defTabSz="925373" rtl="0" eaLnBrk="1" latinLnBrk="0" hangingPunct="1">
        <a:lnSpc>
          <a:spcPct val="90000"/>
        </a:lnSpc>
        <a:spcBef>
          <a:spcPct val="0"/>
        </a:spcBef>
        <a:buNone/>
        <a:defRPr kumimoji="1" sz="4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343" indent="-231343" algn="l" defTabSz="925373" rtl="0" eaLnBrk="1" latinLnBrk="0" hangingPunct="1">
        <a:lnSpc>
          <a:spcPct val="90000"/>
        </a:lnSpc>
        <a:spcBef>
          <a:spcPts val="1012"/>
        </a:spcBef>
        <a:buFont typeface="Arial" panose="020B0604020202020204" pitchFamily="34" charset="0"/>
        <a:buChar char="•"/>
        <a:defRPr kumimoji="1" sz="2834" kern="1200">
          <a:solidFill>
            <a:schemeClr val="tx1"/>
          </a:solidFill>
          <a:latin typeface="+mn-lt"/>
          <a:ea typeface="+mn-ea"/>
          <a:cs typeface="+mn-cs"/>
        </a:defRPr>
      </a:lvl1pPr>
      <a:lvl2pPr marL="694030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2429" kern="1200">
          <a:solidFill>
            <a:schemeClr val="tx1"/>
          </a:solidFill>
          <a:latin typeface="+mn-lt"/>
          <a:ea typeface="+mn-ea"/>
          <a:cs typeface="+mn-cs"/>
        </a:defRPr>
      </a:lvl2pPr>
      <a:lvl3pPr marL="1156716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2024" kern="1200">
          <a:solidFill>
            <a:schemeClr val="tx1"/>
          </a:solidFill>
          <a:latin typeface="+mn-lt"/>
          <a:ea typeface="+mn-ea"/>
          <a:cs typeface="+mn-cs"/>
        </a:defRPr>
      </a:lvl3pPr>
      <a:lvl4pPr marL="1619402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2082089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544775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3007462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470148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932834" indent="-231343" algn="l" defTabSz="925373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1pPr>
      <a:lvl2pPr marL="462686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2pPr>
      <a:lvl3pPr marL="925373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3pPr>
      <a:lvl4pPr marL="1388059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4pPr>
      <a:lvl5pPr marL="1850746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5pPr>
      <a:lvl6pPr marL="2313432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6pPr>
      <a:lvl7pPr marL="2776118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7pPr>
      <a:lvl8pPr marL="3238805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8pPr>
      <a:lvl9pPr marL="3701491" algn="l" defTabSz="925373" rtl="0" eaLnBrk="1" latinLnBrk="0" hangingPunct="1">
        <a:defRPr kumimoji="1" sz="18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hyperlink" Target="https://pixabay.com/en/color-spectrum-circle-1192509/" TargetMode="External"/><Relationship Id="rId4" Type="http://schemas.openxmlformats.org/officeDocument/2006/relationships/hyperlink" Target="http://www.hikarinomori-g.or.jp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CB9AE2A-EF76-3A35-E4DC-9EC4417CE3C3}"/>
              </a:ext>
            </a:extLst>
          </p:cNvPr>
          <p:cNvSpPr/>
          <p:nvPr/>
        </p:nvSpPr>
        <p:spPr>
          <a:xfrm>
            <a:off x="4409496" y="5002780"/>
            <a:ext cx="4808012" cy="6320744"/>
          </a:xfrm>
          <a:prstGeom prst="roundRect">
            <a:avLst/>
          </a:prstGeom>
          <a:solidFill>
            <a:srgbClr val="FBCDFC"/>
          </a:solidFill>
          <a:ln w="76200">
            <a:solidFill>
              <a:srgbClr val="FF66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4F9AF324-85DE-DF6C-2946-D7DCE8FC3A9F}"/>
              </a:ext>
            </a:extLst>
          </p:cNvPr>
          <p:cNvSpPr/>
          <p:nvPr/>
        </p:nvSpPr>
        <p:spPr>
          <a:xfrm>
            <a:off x="85131" y="4599729"/>
            <a:ext cx="4231454" cy="4431449"/>
          </a:xfrm>
          <a:prstGeom prst="roundRect">
            <a:avLst/>
          </a:prstGeom>
          <a:solidFill>
            <a:srgbClr val="B7E4FB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F5C2EB5-E608-7368-03C6-7B54E3290382}"/>
              </a:ext>
            </a:extLst>
          </p:cNvPr>
          <p:cNvSpPr txBox="1"/>
          <p:nvPr/>
        </p:nvSpPr>
        <p:spPr>
          <a:xfrm>
            <a:off x="439952" y="11684289"/>
            <a:ext cx="420429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社会福祉法人　光の森学園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064-0945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札幌市中央区盤渓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259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番地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</a:t>
            </a:r>
            <a:endParaRPr kumimoji="1"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TEL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011-615</a:t>
            </a:r>
            <a:r>
              <a:rPr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-</a:t>
            </a:r>
            <a:r>
              <a:rPr kumimoji="1" lang="en-US" altLang="ja-JP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2401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78F249-F0C2-5896-F02D-2518E71A51D9}"/>
              </a:ext>
            </a:extLst>
          </p:cNvPr>
          <p:cNvSpPr txBox="1"/>
          <p:nvPr/>
        </p:nvSpPr>
        <p:spPr>
          <a:xfrm>
            <a:off x="4876310" y="5220563"/>
            <a:ext cx="49314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〒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063-0036</a:t>
            </a:r>
            <a:b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札幌市西区西野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条３丁目１２番１号　</a:t>
            </a:r>
          </a:p>
          <a:p>
            <a:r>
              <a:rPr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⭐会場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⭐千種の邑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2FD523C-06FA-79B9-2184-22E406F71FC3}"/>
              </a:ext>
            </a:extLst>
          </p:cNvPr>
          <p:cNvSpPr/>
          <p:nvPr/>
        </p:nvSpPr>
        <p:spPr>
          <a:xfrm>
            <a:off x="3926398" y="3000818"/>
            <a:ext cx="1441787" cy="1375979"/>
          </a:xfrm>
          <a:prstGeom prst="ellipse">
            <a:avLst/>
          </a:prstGeom>
          <a:gradFill>
            <a:gsLst>
              <a:gs pos="37000">
                <a:srgbClr val="FF99CC"/>
              </a:gs>
              <a:gs pos="0">
                <a:schemeClr val="bg1"/>
              </a:gs>
              <a:gs pos="74000">
                <a:srgbClr val="FF99CC"/>
              </a:gs>
              <a:gs pos="83000">
                <a:srgbClr val="FF99CC"/>
              </a:gs>
              <a:gs pos="100000">
                <a:srgbClr val="FF99CC"/>
              </a:gs>
            </a:gsLst>
            <a:lin ang="5400000" scaled="1"/>
          </a:gradFill>
          <a:ln>
            <a:solidFill>
              <a:srgbClr val="CC00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AE1D3AD-5551-82E2-D960-7261F8C66E92}"/>
              </a:ext>
            </a:extLst>
          </p:cNvPr>
          <p:cNvSpPr txBox="1"/>
          <p:nvPr/>
        </p:nvSpPr>
        <p:spPr>
          <a:xfrm>
            <a:off x="30743" y="5336056"/>
            <a:ext cx="435101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３</a:t>
            </a:r>
            <a:r>
              <a:rPr lang="en-US" altLang="ja-JP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７</a:t>
            </a:r>
            <a:r>
              <a:rPr kumimoji="1" lang="en-US" altLang="ja-JP" sz="4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.</a:t>
            </a:r>
            <a:r>
              <a:rPr kumimoji="1" lang="ja-JP" altLang="en-US" sz="5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８</a:t>
            </a:r>
            <a:endParaRPr kumimoji="1" lang="en-US" altLang="ja-JP" sz="4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</a:t>
            </a:r>
          </a:p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回目　１０：００～</a:t>
            </a:r>
            <a:endParaRPr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</a:t>
            </a:r>
            <a:r>
              <a:rPr kumimoji="1" lang="en-US" altLang="ja-JP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回目　１３：００～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en-US" altLang="ja-JP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                                    </a:t>
            </a:r>
            <a:r>
              <a:rPr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endParaRPr lang="en-US" altLang="ja-JP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800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   ★ </a:t>
            </a:r>
            <a:r>
              <a:rPr lang="ja-JP" altLang="en-US" sz="2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１５分前より受付開始 </a:t>
            </a:r>
            <a:r>
              <a:rPr lang="ja-JP" altLang="en-US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★</a:t>
            </a:r>
            <a:endParaRPr lang="en-US" altLang="ja-JP" sz="2000" b="1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20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B019F95-BB9C-40BA-8EDB-362F33A1A841}"/>
              </a:ext>
            </a:extLst>
          </p:cNvPr>
          <p:cNvSpPr txBox="1"/>
          <p:nvPr/>
        </p:nvSpPr>
        <p:spPr>
          <a:xfrm>
            <a:off x="4428018" y="4440779"/>
            <a:ext cx="4751523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是非、施設を見に来てください </a:t>
            </a:r>
            <a:r>
              <a:rPr lang="en-US" altLang="ja-JP" sz="2400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!!</a:t>
            </a:r>
            <a:endParaRPr kumimoji="1" lang="ja-JP" altLang="en-US" sz="2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18401EED-268D-9DFB-C750-E3CC43A5AE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684" y="5725009"/>
            <a:ext cx="522760" cy="52276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F4A553B-4837-BBA9-4156-AA94ECA47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49" y="5702485"/>
            <a:ext cx="522760" cy="52276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0CF383C-B334-0718-ED47-303ED73EA47B}"/>
              </a:ext>
            </a:extLst>
          </p:cNvPr>
          <p:cNvSpPr txBox="1"/>
          <p:nvPr/>
        </p:nvSpPr>
        <p:spPr>
          <a:xfrm>
            <a:off x="644138" y="4812836"/>
            <a:ext cx="2890095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⭐</a:t>
            </a:r>
            <a:r>
              <a:rPr kumimoji="1" lang="ja-JP" altLang="en-US" sz="28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開催日程⭐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871CE2-F0B5-865B-3012-4C054CB7B161}"/>
              </a:ext>
            </a:extLst>
          </p:cNvPr>
          <p:cNvSpPr txBox="1"/>
          <p:nvPr/>
        </p:nvSpPr>
        <p:spPr>
          <a:xfrm>
            <a:off x="4584735" y="12235155"/>
            <a:ext cx="3493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担当　森　</a:t>
            </a:r>
            <a:b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当日連絡先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090-6990-6446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</a:t>
            </a:r>
            <a:endParaRPr kumimoji="1" lang="ja-JP" altLang="en-US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91D2180-2A3B-78D6-74DD-4109D5A94E82}"/>
              </a:ext>
            </a:extLst>
          </p:cNvPr>
          <p:cNvSpPr txBox="1"/>
          <p:nvPr/>
        </p:nvSpPr>
        <p:spPr>
          <a:xfrm>
            <a:off x="4535158" y="11703700"/>
            <a:ext cx="435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latin typeface="BIZ UDPゴシック" panose="020B0400000000000000" pitchFamily="50" charset="-128"/>
                <a:ea typeface="BIZ UDPゴシック" panose="020B0400000000000000" pitchFamily="50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http://www.hikarinomori-g.or.jp/</a:t>
            </a:r>
            <a:r>
              <a:rPr lang="ja-JP" altLang="en-US" sz="1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　　　　　　　</a:t>
            </a:r>
            <a:endParaRPr kumimoji="1" lang="ja-JP" altLang="en-US" sz="1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334B98-6320-01AC-EB26-091B4A283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894" y="6321746"/>
            <a:ext cx="4487946" cy="2553962"/>
          </a:xfrm>
          <a:prstGeom prst="rect">
            <a:avLst/>
          </a:prstGeom>
        </p:spPr>
      </p:pic>
      <p:pic>
        <p:nvPicPr>
          <p:cNvPr id="37" name="図 36" descr="黒い背景に白い文字がある&#10;&#10;中程度の精度で自動的に生成された説明">
            <a:extLst>
              <a:ext uri="{FF2B5EF4-FFF2-40B4-BE49-F238E27FC236}">
                <a16:creationId xmlns:a16="http://schemas.microsoft.com/office/drawing/2014/main" id="{8F3D21E3-243F-A97A-58A8-02D5A83297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781" y="7248684"/>
            <a:ext cx="527570" cy="456284"/>
          </a:xfrm>
          <a:prstGeom prst="rect">
            <a:avLst/>
          </a:prstGeom>
        </p:spPr>
      </p:pic>
      <p:sp>
        <p:nvSpPr>
          <p:cNvPr id="42" name="吹き出し: 円形 41">
            <a:extLst>
              <a:ext uri="{FF2B5EF4-FFF2-40B4-BE49-F238E27FC236}">
                <a16:creationId xmlns:a16="http://schemas.microsoft.com/office/drawing/2014/main" id="{FBB14FCC-5DE7-4719-B591-6D6536A63190}"/>
              </a:ext>
            </a:extLst>
          </p:cNvPr>
          <p:cNvSpPr/>
          <p:nvPr/>
        </p:nvSpPr>
        <p:spPr>
          <a:xfrm>
            <a:off x="5363161" y="8330285"/>
            <a:ext cx="1231851" cy="301621"/>
          </a:xfrm>
          <a:prstGeom prst="wedgeEllipseCallout">
            <a:avLst>
              <a:gd name="adj1" fmla="val 20316"/>
              <a:gd name="adj2" fmla="val -25991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/>
              <a:t>こちら</a:t>
            </a:r>
          </a:p>
        </p:txBody>
      </p:sp>
      <p:sp>
        <p:nvSpPr>
          <p:cNvPr id="43" name="フローチャート: 結合子 42">
            <a:extLst>
              <a:ext uri="{FF2B5EF4-FFF2-40B4-BE49-F238E27FC236}">
                <a16:creationId xmlns:a16="http://schemas.microsoft.com/office/drawing/2014/main" id="{B554EFD7-2BEA-A0BE-9F7D-4DD3A08265D0}"/>
              </a:ext>
            </a:extLst>
          </p:cNvPr>
          <p:cNvSpPr/>
          <p:nvPr/>
        </p:nvSpPr>
        <p:spPr>
          <a:xfrm>
            <a:off x="6130773" y="7645902"/>
            <a:ext cx="144016" cy="14744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4123906-D26A-984B-17C1-3B2F0D7A1B8A}"/>
              </a:ext>
            </a:extLst>
          </p:cNvPr>
          <p:cNvSpPr/>
          <p:nvPr/>
        </p:nvSpPr>
        <p:spPr>
          <a:xfrm rot="19493188">
            <a:off x="5282537" y="8108586"/>
            <a:ext cx="721699" cy="140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b="1" dirty="0">
                <a:solidFill>
                  <a:schemeClr val="tx1"/>
                </a:solidFill>
              </a:rPr>
              <a:t>手稲右股通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192A1F8-0AC9-D6B9-477A-4526F03F33E0}"/>
              </a:ext>
            </a:extLst>
          </p:cNvPr>
          <p:cNvSpPr/>
          <p:nvPr/>
        </p:nvSpPr>
        <p:spPr>
          <a:xfrm>
            <a:off x="6891215" y="7402807"/>
            <a:ext cx="144016" cy="589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700" b="1" dirty="0">
                <a:solidFill>
                  <a:schemeClr val="tx1"/>
                </a:solidFill>
              </a:rPr>
              <a:t>手稲左股通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561F6C-9416-BF27-4C7F-051F9E960BDD}"/>
              </a:ext>
            </a:extLst>
          </p:cNvPr>
          <p:cNvSpPr txBox="1"/>
          <p:nvPr/>
        </p:nvSpPr>
        <p:spPr>
          <a:xfrm>
            <a:off x="304470" y="8141007"/>
            <a:ext cx="40121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●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当日　参加が難しい方はご相談下さい。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別日で対応いたします。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92F71D53-0F01-D9BC-4278-8DB59CE8A7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t="25576" r="7828" b="8012"/>
          <a:stretch/>
        </p:blipFill>
        <p:spPr bwMode="auto">
          <a:xfrm>
            <a:off x="4677157" y="8893181"/>
            <a:ext cx="4217232" cy="218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楕円 33">
            <a:extLst>
              <a:ext uri="{FF2B5EF4-FFF2-40B4-BE49-F238E27FC236}">
                <a16:creationId xmlns:a16="http://schemas.microsoft.com/office/drawing/2014/main" id="{76946514-1306-BB21-CF0F-B01C0F8A5EFE}"/>
              </a:ext>
            </a:extLst>
          </p:cNvPr>
          <p:cNvSpPr/>
          <p:nvPr/>
        </p:nvSpPr>
        <p:spPr>
          <a:xfrm>
            <a:off x="2066049" y="2993141"/>
            <a:ext cx="1441787" cy="1375979"/>
          </a:xfrm>
          <a:prstGeom prst="ellipse">
            <a:avLst/>
          </a:prstGeom>
          <a:gradFill flip="none" rotWithShape="1">
            <a:gsLst>
              <a:gs pos="3000">
                <a:srgbClr val="00B0F0"/>
              </a:gs>
              <a:gs pos="22000">
                <a:schemeClr val="tx2">
                  <a:lumMod val="20000"/>
                  <a:lumOff val="80000"/>
                </a:schemeClr>
              </a:gs>
              <a:gs pos="100000">
                <a:srgbClr val="00B0F0"/>
              </a:gs>
            </a:gsLst>
            <a:lin ang="27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CBB9ABB9-2760-9E33-0474-817664838851}"/>
              </a:ext>
            </a:extLst>
          </p:cNvPr>
          <p:cNvSpPr/>
          <p:nvPr/>
        </p:nvSpPr>
        <p:spPr>
          <a:xfrm>
            <a:off x="5777938" y="2949753"/>
            <a:ext cx="1441787" cy="1390949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3000">
                <a:srgbClr val="FFCC00"/>
              </a:gs>
              <a:gs pos="100000">
                <a:srgbClr val="FFC000"/>
              </a:gs>
            </a:gsLst>
            <a:lin ang="2700000" scaled="1"/>
          </a:gradFill>
          <a:ln>
            <a:solidFill>
              <a:srgbClr val="F59B17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4EA666-BF9F-591B-1CD1-0F8DDF0C1923}"/>
              </a:ext>
            </a:extLst>
          </p:cNvPr>
          <p:cNvSpPr txBox="1"/>
          <p:nvPr/>
        </p:nvSpPr>
        <p:spPr>
          <a:xfrm>
            <a:off x="2224131" y="3317421"/>
            <a:ext cx="11833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参加無料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E013712-C01C-3E25-8CC0-361A07759A35}"/>
              </a:ext>
            </a:extLst>
          </p:cNvPr>
          <p:cNvSpPr txBox="1"/>
          <p:nvPr/>
        </p:nvSpPr>
        <p:spPr>
          <a:xfrm>
            <a:off x="4114948" y="3323391"/>
            <a:ext cx="1203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飛び込み      　参加可能</a:t>
            </a:r>
            <a:endParaRPr kumimoji="1"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340529A-F8DE-30CE-8E07-723277D44307}"/>
              </a:ext>
            </a:extLst>
          </p:cNvPr>
          <p:cNvSpPr txBox="1"/>
          <p:nvPr/>
        </p:nvSpPr>
        <p:spPr>
          <a:xfrm>
            <a:off x="5979086" y="3280340"/>
            <a:ext cx="1100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駐車場</a:t>
            </a:r>
            <a:br>
              <a:rPr kumimoji="1" lang="en-US" altLang="ja-JP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en-US" altLang="ja-JP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完   備</a:t>
            </a:r>
            <a:endParaRPr kumimoji="1"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5B0725-D33A-5183-8C10-CEE3213C5CB7}"/>
              </a:ext>
            </a:extLst>
          </p:cNvPr>
          <p:cNvSpPr txBox="1"/>
          <p:nvPr/>
        </p:nvSpPr>
        <p:spPr>
          <a:xfrm>
            <a:off x="2231249" y="3631438"/>
            <a:ext cx="118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服装自由</a:t>
            </a:r>
            <a:endParaRPr kumimoji="1"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48" name="図 47" descr="QR コード&#10;&#10;自動的に生成された説明">
            <a:extLst>
              <a:ext uri="{FF2B5EF4-FFF2-40B4-BE49-F238E27FC236}">
                <a16:creationId xmlns:a16="http://schemas.microsoft.com/office/drawing/2014/main" id="{4AD04791-9B57-75A1-58CF-2DBD5727F1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4" y="9504382"/>
            <a:ext cx="1293120" cy="12931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896555-7AD8-2C8E-34DD-66A2C6B6F199}"/>
              </a:ext>
            </a:extLst>
          </p:cNvPr>
          <p:cNvSpPr txBox="1"/>
          <p:nvPr/>
        </p:nvSpPr>
        <p:spPr>
          <a:xfrm>
            <a:off x="5871088" y="9019034"/>
            <a:ext cx="2538539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千種の邑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3EB0569-0DF0-5484-ECBD-F721ED79CCED}"/>
              </a:ext>
            </a:extLst>
          </p:cNvPr>
          <p:cNvSpPr txBox="1"/>
          <p:nvPr/>
        </p:nvSpPr>
        <p:spPr>
          <a:xfrm>
            <a:off x="472042" y="10836646"/>
            <a:ext cx="169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70C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ホームページ</a:t>
            </a:r>
          </a:p>
        </p:txBody>
      </p:sp>
      <p:sp>
        <p:nvSpPr>
          <p:cNvPr id="55" name="フローチャート: 結合子 54">
            <a:extLst>
              <a:ext uri="{FF2B5EF4-FFF2-40B4-BE49-F238E27FC236}">
                <a16:creationId xmlns:a16="http://schemas.microsoft.com/office/drawing/2014/main" id="{64FB2CEA-6776-3490-ABC0-3D37CAC1EA53}"/>
              </a:ext>
            </a:extLst>
          </p:cNvPr>
          <p:cNvSpPr/>
          <p:nvPr/>
        </p:nvSpPr>
        <p:spPr>
          <a:xfrm>
            <a:off x="2005896" y="9121808"/>
            <a:ext cx="2269769" cy="2290591"/>
          </a:xfrm>
          <a:prstGeom prst="flowChartConnector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ローチャート: 結合子 55">
            <a:extLst>
              <a:ext uri="{FF2B5EF4-FFF2-40B4-BE49-F238E27FC236}">
                <a16:creationId xmlns:a16="http://schemas.microsoft.com/office/drawing/2014/main" id="{96B66AE2-AE38-DB6E-FD11-B9894132055F}"/>
              </a:ext>
            </a:extLst>
          </p:cNvPr>
          <p:cNvSpPr/>
          <p:nvPr/>
        </p:nvSpPr>
        <p:spPr>
          <a:xfrm>
            <a:off x="50240" y="9121808"/>
            <a:ext cx="2269769" cy="2290591"/>
          </a:xfrm>
          <a:prstGeom prst="flowChartConnector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5C9CA34-36B3-E88C-D233-542B552A9302}"/>
              </a:ext>
            </a:extLst>
          </p:cNvPr>
          <p:cNvSpPr txBox="1"/>
          <p:nvPr/>
        </p:nvSpPr>
        <p:spPr>
          <a:xfrm>
            <a:off x="2641843" y="10869554"/>
            <a:ext cx="169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CC00CC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お問合せ</a:t>
            </a:r>
          </a:p>
        </p:txBody>
      </p:sp>
      <p:pic>
        <p:nvPicPr>
          <p:cNvPr id="27" name="図 26" descr="QR コード&#10;&#10;自動的に生成された説明">
            <a:extLst>
              <a:ext uri="{FF2B5EF4-FFF2-40B4-BE49-F238E27FC236}">
                <a16:creationId xmlns:a16="http://schemas.microsoft.com/office/drawing/2014/main" id="{AE53E58B-0E26-CA16-957C-6C13570EA3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017" y="9616939"/>
            <a:ext cx="1268896" cy="126889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3EAC43A-E742-D6A0-1A05-91086A781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596" y="3392"/>
            <a:ext cx="9273573" cy="1186439"/>
          </a:xfrm>
          <a:prstGeom prst="rect">
            <a:avLst/>
          </a:prstGeom>
        </p:spPr>
      </p:pic>
      <p:sp useBgFill="1"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A39CE3-EF1B-013A-9A5D-B0A32F751FA7}"/>
              </a:ext>
            </a:extLst>
          </p:cNvPr>
          <p:cNvSpPr txBox="1"/>
          <p:nvPr/>
        </p:nvSpPr>
        <p:spPr>
          <a:xfrm>
            <a:off x="2382620" y="1405178"/>
            <a:ext cx="7525396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ja-JP" altLang="en-US" sz="8800" b="1" dirty="0">
                <a:solidFill>
                  <a:srgbClr val="002060"/>
                </a:solidFill>
                <a:effectLst>
                  <a:glow rad="139700">
                    <a:srgbClr val="FC1C1C">
                      <a:alpha val="40000"/>
                    </a:srgb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お仕事説明会</a:t>
            </a:r>
            <a:endParaRPr lang="ja-JP" altLang="en-US" sz="8800" b="1" dirty="0">
              <a:solidFill>
                <a:srgbClr val="002060"/>
              </a:solidFill>
              <a:effectLst>
                <a:glow rad="139700">
                  <a:srgbClr val="FC1C1C">
                    <a:alpha val="40000"/>
                  </a:srgbClr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6E2E9F8F-4022-92A3-B222-A7F4F310E9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43" y="251616"/>
            <a:ext cx="1076475" cy="905001"/>
          </a:xfrm>
          <a:prstGeom prst="rect">
            <a:avLst/>
          </a:prstGeom>
        </p:spPr>
      </p:pic>
      <p:pic>
        <p:nvPicPr>
          <p:cNvPr id="41" name="図 4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13C1372-CA81-3AE0-8902-AA684FE21C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1" y="183815"/>
            <a:ext cx="933186" cy="937750"/>
          </a:xfrm>
          <a:prstGeom prst="rect">
            <a:avLst/>
          </a:prstGeom>
        </p:spPr>
      </p:pic>
      <p:pic>
        <p:nvPicPr>
          <p:cNvPr id="47" name="図 46" descr="会社名 が含まれている画像&#10;&#10;自動的に生成された説明">
            <a:extLst>
              <a:ext uri="{FF2B5EF4-FFF2-40B4-BE49-F238E27FC236}">
                <a16:creationId xmlns:a16="http://schemas.microsoft.com/office/drawing/2014/main" id="{108AA4AB-8673-8508-149B-65E0FC9DFE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85" y="268082"/>
            <a:ext cx="980207" cy="810869"/>
          </a:xfrm>
          <a:prstGeom prst="rect">
            <a:avLst/>
          </a:prstGeom>
        </p:spPr>
      </p:pic>
      <p:pic>
        <p:nvPicPr>
          <p:cNvPr id="24" name="図 23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458DCBCB-ABA3-E487-4B44-C57EEF87C2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11" y="-1009083"/>
            <a:ext cx="3551951" cy="3420449"/>
          </a:xfrm>
          <a:prstGeom prst="rect">
            <a:avLst/>
          </a:prstGeom>
        </p:spPr>
      </p:pic>
      <p:pic>
        <p:nvPicPr>
          <p:cNvPr id="58" name="図 57" descr="会社名 が含まれている画像">
            <a:extLst>
              <a:ext uri="{FF2B5EF4-FFF2-40B4-BE49-F238E27FC236}">
                <a16:creationId xmlns:a16="http://schemas.microsoft.com/office/drawing/2014/main" id="{4A68BEA9-651A-E1F1-80C6-C765547631A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57" y="177942"/>
            <a:ext cx="1140214" cy="979715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500A1AA-1C43-C093-E443-7210ECD5187D}"/>
              </a:ext>
            </a:extLst>
          </p:cNvPr>
          <p:cNvSpPr/>
          <p:nvPr/>
        </p:nvSpPr>
        <p:spPr>
          <a:xfrm>
            <a:off x="235474" y="11503029"/>
            <a:ext cx="8735802" cy="1527184"/>
          </a:xfrm>
          <a:prstGeom prst="roundRect">
            <a:avLst/>
          </a:prstGeom>
          <a:noFill/>
          <a:ln w="5715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B494C4F-A74A-0841-85BC-03AA1535B4F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46688" y="80511"/>
            <a:ext cx="1290586" cy="1122977"/>
          </a:xfrm>
          <a:prstGeom prst="rect">
            <a:avLst/>
          </a:prstGeom>
        </p:spPr>
      </p:pic>
      <p:pic>
        <p:nvPicPr>
          <p:cNvPr id="11" name="図 10" descr="グラフ, サンバースト図&#10;&#10;自動的に生成された説明">
            <a:extLst>
              <a:ext uri="{FF2B5EF4-FFF2-40B4-BE49-F238E27FC236}">
                <a16:creationId xmlns:a16="http://schemas.microsoft.com/office/drawing/2014/main" id="{10EAF084-D818-3DD9-9BBE-AD31136D30F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306" b="96528" l="3472" r="95694">
                        <a14:foregroundMark x1="28472" y1="9444" x2="55000" y2="4722"/>
                        <a14:foregroundMark x1="55000" y1="4722" x2="73750" y2="8750"/>
                        <a14:foregroundMark x1="90278" y1="27500" x2="97917" y2="46944"/>
                        <a14:foregroundMark x1="97917" y1="46944" x2="96111" y2="63194"/>
                        <a14:foregroundMark x1="96111" y1="63194" x2="91944" y2="70000"/>
                        <a14:foregroundMark x1="74444" y1="90972" x2="32917" y2="93194"/>
                        <a14:foregroundMark x1="32917" y1="93194" x2="18194" y2="81528"/>
                        <a14:foregroundMark x1="8194" y1="71944" x2="5417" y2="65278"/>
                        <a14:foregroundMark x1="5417" y1="65278" x2="3611" y2="49722"/>
                        <a14:foregroundMark x1="3611" y1="49722" x2="6806" y2="29722"/>
                        <a14:foregroundMark x1="68194" y1="93611" x2="42778" y2="96528"/>
                        <a14:foregroundMark x1="42778" y1="96528" x2="39583" y2="94861"/>
                        <a14:foregroundMark x1="66528" y1="26528" x2="67203" y2="27076"/>
                        <a14:foregroundMark x1="78168" y1="57437" x2="77639" y2="59861"/>
                        <a14:foregroundMark x1="77639" y1="59861" x2="77261" y2="60509"/>
                        <a14:foregroundMark x1="65331" y1="74921" x2="64722" y2="75694"/>
                        <a14:foregroundMark x1="79861" y1="50694" x2="79861" y2="50694"/>
                        <a14:foregroundMark x1="79046" y1="50780" x2="79167" y2="50417"/>
                        <a14:foregroundMark x1="81528" y1="51944" x2="79488" y2="52964"/>
                        <a14:foregroundMark x1="56111" y1="78056" x2="69028" y2="74444"/>
                        <a14:foregroundMark x1="67083" y1="73889" x2="71667" y2="70694"/>
                        <a14:foregroundMark x1="67083" y1="73472" x2="72500" y2="68750"/>
                        <a14:foregroundMark x1="72500" y1="68750" x2="72500" y2="68750"/>
                        <a14:foregroundMark x1="78889" y1="49028" x2="79583" y2="50417"/>
                        <a14:foregroundMark x1="68056" y1="72917" x2="63611" y2="75139"/>
                        <a14:foregroundMark x1="80833" y1="73611" x2="80833" y2="73611"/>
                        <a14:foregroundMark x1="56944" y1="78333" x2="55694" y2="78611"/>
                        <a14:foregroundMark x1="66528" y1="25972" x2="65972" y2="25694"/>
                        <a14:backgroundMark x1="22639" y1="45000" x2="34722" y2="28472"/>
                        <a14:backgroundMark x1="34722" y1="28472" x2="52361" y2="22222"/>
                        <a14:backgroundMark x1="52361" y1="22222" x2="66374" y2="26665"/>
                        <a14:backgroundMark x1="47639" y1="78056" x2="39306" y2="71528"/>
                        <a14:backgroundMark x1="39306" y1="71528" x2="31667" y2="68611"/>
                        <a14:backgroundMark x1="31667" y1="68611" x2="26250" y2="61667"/>
                        <a14:backgroundMark x1="26250" y1="61667" x2="22500" y2="50694"/>
                        <a14:backgroundMark x1="22500" y1="50694" x2="22361" y2="45694"/>
                        <a14:backgroundMark x1="24583" y1="42500" x2="31806" y2="41528"/>
                        <a14:backgroundMark x1="31806" y1="41528" x2="47361" y2="46667"/>
                        <a14:backgroundMark x1="47361" y1="46667" x2="63611" y2="42639"/>
                        <a14:backgroundMark x1="63611" y1="42639" x2="58750" y2="58056"/>
                        <a14:backgroundMark x1="58750" y1="58056" x2="65694" y2="61528"/>
                        <a14:backgroundMark x1="65694" y1="61528" x2="67778" y2="65556"/>
                        <a14:backgroundMark x1="39167" y1="28194" x2="45278" y2="38472"/>
                        <a14:backgroundMark x1="45278" y1="38472" x2="61944" y2="41250"/>
                        <a14:backgroundMark x1="61944" y1="41250" x2="47778" y2="53194"/>
                        <a14:backgroundMark x1="47778" y1="53194" x2="51111" y2="64583"/>
                        <a14:backgroundMark x1="51111" y1="64583" x2="65972" y2="65556"/>
                        <a14:backgroundMark x1="65972" y1="65556" x2="59722" y2="69722"/>
                        <a14:backgroundMark x1="59722" y1="69722" x2="63333" y2="68194"/>
                        <a14:backgroundMark x1="36389" y1="31389" x2="38889" y2="44722"/>
                        <a14:backgroundMark x1="38889" y1="44722" x2="54306" y2="43056"/>
                        <a14:backgroundMark x1="54306" y1="43056" x2="56389" y2="43472"/>
                        <a14:backgroundMark x1="45278" y1="76806" x2="28194" y2="65278"/>
                        <a14:backgroundMark x1="27500" y1="64722" x2="32500" y2="72361"/>
                        <a14:backgroundMark x1="32500" y1="72361" x2="39583" y2="76389"/>
                        <a14:backgroundMark x1="39583" y1="76389" x2="47778" y2="78056"/>
                        <a14:backgroundMark x1="47778" y1="78056" x2="50000" y2="77917"/>
                        <a14:backgroundMark x1="47083" y1="77083" x2="31806" y2="68472"/>
                        <a14:backgroundMark x1="31806" y1="68472" x2="26389" y2="62222"/>
                        <a14:backgroundMark x1="26389" y1="62222" x2="22778" y2="53056"/>
                        <a14:backgroundMark x1="22778" y1="53056" x2="22083" y2="45417"/>
                        <a14:backgroundMark x1="22083" y1="45417" x2="25417" y2="37222"/>
                        <a14:backgroundMark x1="25417" y1="37222" x2="41389" y2="25278"/>
                        <a14:backgroundMark x1="37083" y1="42083" x2="47083" y2="38333"/>
                        <a14:backgroundMark x1="46806" y1="39583" x2="54444" y2="46111"/>
                        <a14:backgroundMark x1="54444" y1="46111" x2="52778" y2="73472"/>
                        <a14:backgroundMark x1="52778" y1="73472" x2="60556" y2="69444"/>
                        <a14:backgroundMark x1="60556" y1="69444" x2="60556" y2="68472"/>
                        <a14:backgroundMark x1="25556" y1="43056" x2="35833" y2="57917"/>
                        <a14:backgroundMark x1="35833" y1="57917" x2="45000" y2="58889"/>
                        <a14:backgroundMark x1="45000" y1="58889" x2="50000" y2="70417"/>
                        <a14:backgroundMark x1="50000" y1="70417" x2="51528" y2="68194"/>
                        <a14:backgroundMark x1="49028" y1="78333" x2="55173" y2="77906"/>
                        <a14:backgroundMark x1="72164" y1="67703" x2="73889" y2="63333"/>
                        <a14:backgroundMark x1="29722" y1="53611" x2="46111" y2="68194"/>
                        <a14:backgroundMark x1="46111" y1="68194" x2="53889" y2="68889"/>
                        <a14:backgroundMark x1="53889" y1="68889" x2="61806" y2="72083"/>
                        <a14:backgroundMark x1="61806" y1="72083" x2="66806" y2="69444"/>
                        <a14:backgroundMark x1="51667" y1="29028" x2="73194" y2="54167"/>
                        <a14:backgroundMark x1="66528" y1="27778" x2="72639" y2="45833"/>
                        <a14:backgroundMark x1="72639" y1="45833" x2="72222" y2="55833"/>
                        <a14:backgroundMark x1="72222" y1="55833" x2="63194" y2="50139"/>
                        <a14:backgroundMark x1="63194" y1="50139" x2="57083" y2="33056"/>
                        <a14:backgroundMark x1="57083" y1="33056" x2="48333" y2="35556"/>
                        <a14:backgroundMark x1="48333" y1="35556" x2="51250" y2="31944"/>
                        <a14:backgroundMark x1="66528" y1="27500" x2="76528" y2="41250"/>
                        <a14:backgroundMark x1="76528" y1="41250" x2="77666" y2="49595"/>
                        <a14:backgroundMark x1="77778" y1="50417" x2="73472" y2="65000"/>
                        <a14:backgroundMark x1="72639" y1="64028" x2="72917" y2="65278"/>
                        <a14:backgroundMark x1="70278" y1="66944" x2="70417" y2="65694"/>
                        <a14:backgroundMark x1="69028" y1="65972" x2="69722" y2="66806"/>
                        <a14:backgroundMark x1="70000" y1="66528" x2="67500" y2="67917"/>
                        <a14:backgroundMark x1="72639" y1="65000" x2="73472" y2="65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 rot="10275773">
            <a:off x="-87041" y="1127402"/>
            <a:ext cx="2630087" cy="2630087"/>
          </a:xfrm>
          <a:prstGeom prst="rect">
            <a:avLst/>
          </a:prstGeom>
        </p:spPr>
      </p:pic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4FFDA378-742E-B8FA-B962-23D9DAF13093}"/>
              </a:ext>
            </a:extLst>
          </p:cNvPr>
          <p:cNvSpPr/>
          <p:nvPr/>
        </p:nvSpPr>
        <p:spPr>
          <a:xfrm>
            <a:off x="255389" y="1478501"/>
            <a:ext cx="1856280" cy="1914608"/>
          </a:xfrm>
          <a:prstGeom prst="flowChartConnector">
            <a:avLst/>
          </a:prstGeom>
          <a:solidFill>
            <a:srgbClr val="FFFEE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8F4193-B189-E9BC-8776-9DCD4D987CD1}"/>
              </a:ext>
            </a:extLst>
          </p:cNvPr>
          <p:cNvSpPr txBox="1"/>
          <p:nvPr/>
        </p:nvSpPr>
        <p:spPr>
          <a:xfrm>
            <a:off x="604619" y="2855686"/>
            <a:ext cx="2289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条件あり</a:t>
            </a:r>
            <a:r>
              <a:rPr kumimoji="1"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‼</a:t>
            </a:r>
            <a:endParaRPr kumimoji="1" lang="ja-JP" alt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D6E95E4-DB99-623F-BAD2-D75EB0D75E73}"/>
              </a:ext>
            </a:extLst>
          </p:cNvPr>
          <p:cNvSpPr txBox="1"/>
          <p:nvPr/>
        </p:nvSpPr>
        <p:spPr>
          <a:xfrm>
            <a:off x="582746" y="1571722"/>
            <a:ext cx="203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入職祝金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E77C0A-5BAB-C5E8-39BF-8995F1178F8D}"/>
              </a:ext>
            </a:extLst>
          </p:cNvPr>
          <p:cNvSpPr txBox="1"/>
          <p:nvPr/>
        </p:nvSpPr>
        <p:spPr>
          <a:xfrm>
            <a:off x="246456" y="1768624"/>
            <a:ext cx="2008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Cascadia Code SemiLight" panose="020B0609020000020004" pitchFamily="49" charset="0"/>
              </a:rPr>
              <a:t>50</a:t>
            </a:r>
            <a:endParaRPr kumimoji="1" lang="ja-JP" altLang="en-US" sz="7200" b="1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Cascadia Code SemiLight" panose="020B0609020000020004" pitchFamily="49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9AC684F-B827-E0DC-E847-EE50AA8B360C}"/>
              </a:ext>
            </a:extLst>
          </p:cNvPr>
          <p:cNvSpPr txBox="1"/>
          <p:nvPr/>
        </p:nvSpPr>
        <p:spPr>
          <a:xfrm>
            <a:off x="1518980" y="2433740"/>
            <a:ext cx="18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万円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1467AD33-D897-A5D0-FC2E-0F0DD93A4499}"/>
              </a:ext>
            </a:extLst>
          </p:cNvPr>
          <p:cNvSpPr/>
          <p:nvPr/>
        </p:nvSpPr>
        <p:spPr>
          <a:xfrm>
            <a:off x="7532806" y="2943759"/>
            <a:ext cx="1441787" cy="1375979"/>
          </a:xfrm>
          <a:prstGeom prst="ellipse">
            <a:avLst/>
          </a:prstGeom>
          <a:gradFill flip="none" rotWithShape="1">
            <a:gsLst>
              <a:gs pos="74300">
                <a:srgbClr val="00E266"/>
              </a:gs>
              <a:gs pos="100000">
                <a:srgbClr val="00B050"/>
              </a:gs>
              <a:gs pos="0">
                <a:srgbClr val="00B050"/>
              </a:gs>
              <a:gs pos="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8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3D396C-63AD-D07B-256D-15EA5BDD4E24}"/>
              </a:ext>
            </a:extLst>
          </p:cNvPr>
          <p:cNvSpPr txBox="1"/>
          <p:nvPr/>
        </p:nvSpPr>
        <p:spPr>
          <a:xfrm>
            <a:off x="7809862" y="3284977"/>
            <a:ext cx="875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履歴書　　　　不   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59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A1645CEB-CCD9-C243-13D3-A52D78494898}"/>
              </a:ext>
            </a:extLst>
          </p:cNvPr>
          <p:cNvSpPr/>
          <p:nvPr/>
        </p:nvSpPr>
        <p:spPr>
          <a:xfrm>
            <a:off x="0" y="11909375"/>
            <a:ext cx="9263044" cy="12140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53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FF5FB42E-7E4F-CCF7-18F8-1F0C7F9901AC}"/>
              </a:ext>
            </a:extLst>
          </p:cNvPr>
          <p:cNvSpPr/>
          <p:nvPr/>
        </p:nvSpPr>
        <p:spPr>
          <a:xfrm>
            <a:off x="247578" y="9827310"/>
            <a:ext cx="8797959" cy="25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4" name="スクロール: 横 53">
            <a:extLst>
              <a:ext uri="{FF2B5EF4-FFF2-40B4-BE49-F238E27FC236}">
                <a16:creationId xmlns:a16="http://schemas.microsoft.com/office/drawing/2014/main" id="{8579531A-FE30-6456-1B21-F08A859D0C39}"/>
              </a:ext>
            </a:extLst>
          </p:cNvPr>
          <p:cNvSpPr/>
          <p:nvPr/>
        </p:nvSpPr>
        <p:spPr>
          <a:xfrm>
            <a:off x="2372813" y="2313582"/>
            <a:ext cx="4250936" cy="93823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5C4CD26F-BC63-A7AB-69E9-A17746DD2BC0}"/>
              </a:ext>
            </a:extLst>
          </p:cNvPr>
          <p:cNvSpPr/>
          <p:nvPr/>
        </p:nvSpPr>
        <p:spPr>
          <a:xfrm>
            <a:off x="233552" y="150904"/>
            <a:ext cx="8858199" cy="1956646"/>
          </a:xfrm>
          <a:prstGeom prst="roundRect">
            <a:avLst/>
          </a:prstGeom>
          <a:solidFill>
            <a:srgbClr val="DAFEE3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705501-A6CA-360B-A57F-8450F2B51ECE}"/>
              </a:ext>
            </a:extLst>
          </p:cNvPr>
          <p:cNvSpPr txBox="1"/>
          <p:nvPr/>
        </p:nvSpPr>
        <p:spPr>
          <a:xfrm>
            <a:off x="154935" y="12461610"/>
            <a:ext cx="952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法人概要　職種　障がい者福祉・保育事業・高齢者支援　施設数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ヵ所、職員数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420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名、法人収入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億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千万円（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R8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月期予定）</a:t>
            </a: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法人職員年収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4,308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千円（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R7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年実績）　参考、北海道平均年収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3,860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男性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4,350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千円、女性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3,330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千円　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DoDa2025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年版）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7A5E60-E8A6-9804-3AA9-00594757E31E}"/>
              </a:ext>
            </a:extLst>
          </p:cNvPr>
          <p:cNvSpPr txBox="1"/>
          <p:nvPr/>
        </p:nvSpPr>
        <p:spPr>
          <a:xfrm>
            <a:off x="7120362" y="3865951"/>
            <a:ext cx="224087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元気っ子保育園・屯田南　</a:t>
            </a:r>
            <a:endParaRPr kumimoji="1" lang="en-US" altLang="ja-JP" sz="1400" b="1" dirty="0">
              <a:solidFill>
                <a:srgbClr val="0070C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保育士</a:t>
            </a:r>
            <a:endParaRPr kumimoji="1" lang="en-US" altLang="ja-JP" sz="18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32695C-94C4-88F7-4B51-627C4C0880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3" r="4030" b="2712"/>
          <a:stretch/>
        </p:blipFill>
        <p:spPr bwMode="auto">
          <a:xfrm>
            <a:off x="215077" y="3498678"/>
            <a:ext cx="2566584" cy="1574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6C5CA45-0A09-AB67-DEB7-AB3A0B78D8FD}"/>
              </a:ext>
            </a:extLst>
          </p:cNvPr>
          <p:cNvSpPr txBox="1"/>
          <p:nvPr/>
        </p:nvSpPr>
        <p:spPr>
          <a:xfrm>
            <a:off x="2764873" y="3820391"/>
            <a:ext cx="25565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札幌光の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森学園　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生活支援員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パート</a:t>
            </a:r>
            <a:endParaRPr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2A37AD7-4126-71EB-1FDD-97A1F65923FB}"/>
              </a:ext>
            </a:extLst>
          </p:cNvPr>
          <p:cNvSpPr txBox="1"/>
          <p:nvPr/>
        </p:nvSpPr>
        <p:spPr>
          <a:xfrm>
            <a:off x="2887044" y="2479072"/>
            <a:ext cx="346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募集職種　</a:t>
            </a:r>
            <a:r>
              <a:rPr kumimoji="1"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勤務地</a:t>
            </a:r>
            <a:endParaRPr kumimoji="1" lang="en-US" altLang="ja-JP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角丸四角形 63">
            <a:extLst>
              <a:ext uri="{FF2B5EF4-FFF2-40B4-BE49-F238E27FC236}">
                <a16:creationId xmlns:a16="http://schemas.microsoft.com/office/drawing/2014/main" id="{E8F83FCD-5E21-8EFB-50A8-B8812AD4DEA3}"/>
              </a:ext>
            </a:extLst>
          </p:cNvPr>
          <p:cNvSpPr/>
          <p:nvPr/>
        </p:nvSpPr>
        <p:spPr>
          <a:xfrm>
            <a:off x="680544" y="10197835"/>
            <a:ext cx="2053150" cy="43899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働きがいその１</a:t>
            </a:r>
          </a:p>
        </p:txBody>
      </p:sp>
      <p:sp>
        <p:nvSpPr>
          <p:cNvPr id="15" name="角丸四角形 70">
            <a:extLst>
              <a:ext uri="{FF2B5EF4-FFF2-40B4-BE49-F238E27FC236}">
                <a16:creationId xmlns:a16="http://schemas.microsoft.com/office/drawing/2014/main" id="{F4C75ED8-4560-D95C-1DB4-3868DA496D3A}"/>
              </a:ext>
            </a:extLst>
          </p:cNvPr>
          <p:cNvSpPr/>
          <p:nvPr/>
        </p:nvSpPr>
        <p:spPr>
          <a:xfrm>
            <a:off x="3523044" y="10212381"/>
            <a:ext cx="2050946" cy="43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働きがいその２</a:t>
            </a:r>
          </a:p>
        </p:txBody>
      </p:sp>
      <p:sp>
        <p:nvSpPr>
          <p:cNvPr id="16" name="角丸四角形 65">
            <a:extLst>
              <a:ext uri="{FF2B5EF4-FFF2-40B4-BE49-F238E27FC236}">
                <a16:creationId xmlns:a16="http://schemas.microsoft.com/office/drawing/2014/main" id="{977CEEFC-EFF5-C061-46BF-C00B4EDAFA2A}"/>
              </a:ext>
            </a:extLst>
          </p:cNvPr>
          <p:cNvSpPr/>
          <p:nvPr/>
        </p:nvSpPr>
        <p:spPr>
          <a:xfrm>
            <a:off x="6496289" y="10216447"/>
            <a:ext cx="2006348" cy="414060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働きがいその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endParaRPr kumimoji="1" lang="ja-JP" altLang="en-US" sz="1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角丸四角形 73">
            <a:extLst>
              <a:ext uri="{FF2B5EF4-FFF2-40B4-BE49-F238E27FC236}">
                <a16:creationId xmlns:a16="http://schemas.microsoft.com/office/drawing/2014/main" id="{F72696B9-EF3F-7CCC-9DCB-A580FC1C3517}"/>
              </a:ext>
            </a:extLst>
          </p:cNvPr>
          <p:cNvSpPr/>
          <p:nvPr/>
        </p:nvSpPr>
        <p:spPr>
          <a:xfrm>
            <a:off x="680544" y="11288621"/>
            <a:ext cx="2053150" cy="438990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働きがいその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角丸四角形 67">
            <a:extLst>
              <a:ext uri="{FF2B5EF4-FFF2-40B4-BE49-F238E27FC236}">
                <a16:creationId xmlns:a16="http://schemas.microsoft.com/office/drawing/2014/main" id="{5490993F-B140-A4D5-9892-693B08573EEE}"/>
              </a:ext>
            </a:extLst>
          </p:cNvPr>
          <p:cNvSpPr/>
          <p:nvPr/>
        </p:nvSpPr>
        <p:spPr>
          <a:xfrm>
            <a:off x="3519001" y="11302646"/>
            <a:ext cx="2070136" cy="416909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働きがいその５</a:t>
            </a:r>
          </a:p>
        </p:txBody>
      </p:sp>
      <p:sp>
        <p:nvSpPr>
          <p:cNvPr id="19" name="角丸四角形 74">
            <a:extLst>
              <a:ext uri="{FF2B5EF4-FFF2-40B4-BE49-F238E27FC236}">
                <a16:creationId xmlns:a16="http://schemas.microsoft.com/office/drawing/2014/main" id="{5EC40413-4ED9-4870-B8A3-0D59C3D8B91F}"/>
              </a:ext>
            </a:extLst>
          </p:cNvPr>
          <p:cNvSpPr/>
          <p:nvPr/>
        </p:nvSpPr>
        <p:spPr>
          <a:xfrm>
            <a:off x="6502070" y="11318947"/>
            <a:ext cx="2006348" cy="431587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latin typeface="HGP創英角ﾎﾟｯﾌﾟ体" pitchFamily="50" charset="-128"/>
                <a:ea typeface="HGP創英角ﾎﾟｯﾌﾟ体" pitchFamily="50" charset="-128"/>
              </a:rPr>
              <a:t>● 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働きがいその</a:t>
            </a:r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endParaRPr kumimoji="1" lang="ja-JP" altLang="en-US" sz="1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06D0333-1DEE-CCBC-C421-FDC785E7686A}"/>
              </a:ext>
            </a:extLst>
          </p:cNvPr>
          <p:cNvSpPr txBox="1"/>
          <p:nvPr/>
        </p:nvSpPr>
        <p:spPr>
          <a:xfrm>
            <a:off x="433363" y="10768231"/>
            <a:ext cx="265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４週</a:t>
            </a:r>
            <a:r>
              <a:rPr lang="en-US" altLang="ja-JP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休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でお休み充実！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282FAE-6886-984F-BCD1-05CB16AC1A60}"/>
              </a:ext>
            </a:extLst>
          </p:cNvPr>
          <p:cNvSpPr txBox="1"/>
          <p:nvPr/>
        </p:nvSpPr>
        <p:spPr>
          <a:xfrm>
            <a:off x="3403072" y="10767205"/>
            <a:ext cx="242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融通の利く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勤務シフト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00A87C1-C448-59B0-02FE-7BF1C1124A03}"/>
              </a:ext>
            </a:extLst>
          </p:cNvPr>
          <p:cNvSpPr txBox="1"/>
          <p:nvPr/>
        </p:nvSpPr>
        <p:spPr>
          <a:xfrm>
            <a:off x="6266198" y="10797988"/>
            <a:ext cx="246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充実・安心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の研修制度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61ED90-1C87-73F5-CD0E-F7EA6601BD13}"/>
              </a:ext>
            </a:extLst>
          </p:cNvPr>
          <p:cNvSpPr txBox="1"/>
          <p:nvPr/>
        </p:nvSpPr>
        <p:spPr>
          <a:xfrm>
            <a:off x="680544" y="11817012"/>
            <a:ext cx="232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幅広い手当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を支給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DF3EE86-04AE-A49C-B52C-0A3C1B8B79A0}"/>
              </a:ext>
            </a:extLst>
          </p:cNvPr>
          <p:cNvSpPr txBox="1"/>
          <p:nvPr/>
        </p:nvSpPr>
        <p:spPr>
          <a:xfrm>
            <a:off x="3558440" y="11817012"/>
            <a:ext cx="220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産休・育休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の完備！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99B903A-F05A-119D-255E-24BD9C5D472E}"/>
              </a:ext>
            </a:extLst>
          </p:cNvPr>
          <p:cNvSpPr txBox="1"/>
          <p:nvPr/>
        </p:nvSpPr>
        <p:spPr>
          <a:xfrm>
            <a:off x="6638048" y="11817728"/>
            <a:ext cx="232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未経験者</a:t>
            </a:r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多数！</a:t>
            </a:r>
            <a:endParaRPr lang="en-US" altLang="ja-JP" sz="18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7" name="docshape429">
            <a:extLst>
              <a:ext uri="{FF2B5EF4-FFF2-40B4-BE49-F238E27FC236}">
                <a16:creationId xmlns:a16="http://schemas.microsoft.com/office/drawing/2014/main" id="{C16536C5-757B-9A81-3B6B-889DA91EBD2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36" y="9533796"/>
            <a:ext cx="3252489" cy="6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CB870B-D0D4-080E-DEBC-CB89D9A249C1}"/>
              </a:ext>
            </a:extLst>
          </p:cNvPr>
          <p:cNvSpPr txBox="1"/>
          <p:nvPr/>
        </p:nvSpPr>
        <p:spPr>
          <a:xfrm>
            <a:off x="2764873" y="3498678"/>
            <a:ext cx="174215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中央区　盤渓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FF82B70-1BE1-1C92-FB07-9EE24D9CA846}"/>
              </a:ext>
            </a:extLst>
          </p:cNvPr>
          <p:cNvSpPr txBox="1"/>
          <p:nvPr/>
        </p:nvSpPr>
        <p:spPr>
          <a:xfrm>
            <a:off x="7143052" y="3504465"/>
            <a:ext cx="22408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中央区　</a:t>
            </a:r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北区屯田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02806C7-A88E-EC24-D7FB-1BEEDBC301F0}"/>
              </a:ext>
            </a:extLst>
          </p:cNvPr>
          <p:cNvSpPr txBox="1"/>
          <p:nvPr/>
        </p:nvSpPr>
        <p:spPr>
          <a:xfrm>
            <a:off x="433363" y="334231"/>
            <a:ext cx="46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どなたでもお気軽に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!!</a:t>
            </a:r>
            <a:r>
              <a:rPr kumimoji="0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endParaRPr lang="ja-JP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8C437A-FC08-2A21-9F6B-6BA3C5CF9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718" y="3481823"/>
            <a:ext cx="2590644" cy="1603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D3068F-0C95-74D3-485C-4FC33C37EDAB}"/>
              </a:ext>
            </a:extLst>
          </p:cNvPr>
          <p:cNvSpPr txBox="1"/>
          <p:nvPr/>
        </p:nvSpPr>
        <p:spPr>
          <a:xfrm>
            <a:off x="229788" y="5213187"/>
            <a:ext cx="8721196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kumimoji="1" lang="ja-JP" altLang="en-US" sz="1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他にも勤務地がございます。詳細はホームページ、または当日会場にてご確認ください。</a:t>
            </a:r>
            <a:endParaRPr kumimoji="1" lang="ja-JP" altLang="en-US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1673364-6BD4-F12C-E4E9-6AA1A7A152A0}"/>
              </a:ext>
            </a:extLst>
          </p:cNvPr>
          <p:cNvSpPr txBox="1"/>
          <p:nvPr/>
        </p:nvSpPr>
        <p:spPr>
          <a:xfrm>
            <a:off x="4728114" y="7870313"/>
            <a:ext cx="4273621" cy="1538917"/>
          </a:xfrm>
          <a:prstGeom prst="rect">
            <a:avLst/>
          </a:prstGeom>
          <a:solidFill>
            <a:srgbClr val="00E266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54" tIns="60977" rIns="121954" bIns="60977" rtlCol="0">
            <a:spAutoFit/>
          </a:bodyPr>
          <a:lstStyle/>
          <a:p>
            <a:r>
              <a:rPr lang="ja-JP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保育士</a:t>
            </a:r>
            <a:r>
              <a:rPr lang="ja-JP" altLang="en-US" sz="1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年収   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3,100,000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3,650,000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 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b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＊住宅手当、処遇手当、資格手当を含む　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手当はご本人の状況により変動します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DF047B-532A-7709-5183-D9088B071707}"/>
              </a:ext>
            </a:extLst>
          </p:cNvPr>
          <p:cNvSpPr txBox="1"/>
          <p:nvPr/>
        </p:nvSpPr>
        <p:spPr>
          <a:xfrm>
            <a:off x="4705021" y="5598591"/>
            <a:ext cx="4273621" cy="2046748"/>
          </a:xfrm>
          <a:prstGeom prst="rect">
            <a:avLst/>
          </a:prstGeom>
          <a:solidFill>
            <a:srgbClr val="FF99CC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54" tIns="60977" rIns="121954" bIns="60977" rtlCol="0">
            <a:spAutoFit/>
          </a:bodyPr>
          <a:lstStyle/>
          <a:p>
            <a:r>
              <a:rPr lang="ja-JP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看護師</a:t>
            </a:r>
            <a:endParaRPr lang="en-US" altLang="ja-JP" dirty="0">
              <a:solidFill>
                <a:schemeClr val="accent4">
                  <a:lumMod val="20000"/>
                  <a:lumOff val="8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6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年収    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０１２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円～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4,576,100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介護士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年収   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３８５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,500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円～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,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９４９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＊住宅手当、処遇手当、資格手当を含む　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   手当はご本人の状況により変動します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8777407-A101-667D-267F-50D930235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1865" y="4282056"/>
            <a:ext cx="1649370" cy="160307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14338C-F12B-D49E-193F-4FEEB5D81C67}"/>
              </a:ext>
            </a:extLst>
          </p:cNvPr>
          <p:cNvSpPr txBox="1"/>
          <p:nvPr/>
        </p:nvSpPr>
        <p:spPr>
          <a:xfrm>
            <a:off x="4666680" y="396309"/>
            <a:ext cx="49073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こんな方　参加してみませんか？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C24F65E-83D8-5ABF-AE47-BB95E7E662AE}"/>
              </a:ext>
            </a:extLst>
          </p:cNvPr>
          <p:cNvSpPr txBox="1"/>
          <p:nvPr/>
        </p:nvSpPr>
        <p:spPr>
          <a:xfrm>
            <a:off x="433363" y="1012333"/>
            <a:ext cx="4907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☑　心機一転新しい職場で働きたい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　　　　　　　　　　　　　　　　　　　　　　☑　福祉関係の仕事に興味があるけど不安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☑　資格を持っているけど、経験がない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FBD731-1045-01B0-AE59-FDCCDB2281D9}"/>
              </a:ext>
            </a:extLst>
          </p:cNvPr>
          <p:cNvSpPr txBox="1"/>
          <p:nvPr/>
        </p:nvSpPr>
        <p:spPr>
          <a:xfrm>
            <a:off x="4346175" y="1004854"/>
            <a:ext cx="4907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☑　しっかりとした研修がある施設を探している　　　　　　　　　　　　　　　　　　　　　 　　　　☑　求職中・在職中、在学中どなたでもご参加可能　　　　　　　　　　　　　　　　　　　　　　　　　☑　仕事開始日未定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F1D468-8CD7-590E-60AB-3F7B0303EA11}"/>
              </a:ext>
            </a:extLst>
          </p:cNvPr>
          <p:cNvSpPr txBox="1"/>
          <p:nvPr/>
        </p:nvSpPr>
        <p:spPr>
          <a:xfrm>
            <a:off x="274896" y="8202027"/>
            <a:ext cx="4320897" cy="1200363"/>
          </a:xfrm>
          <a:prstGeom prst="rect">
            <a:avLst/>
          </a:prstGeom>
          <a:solidFill>
            <a:srgbClr val="F3AD5F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121954" tIns="60977" rIns="121954" bIns="60977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支援パート</a:t>
            </a:r>
            <a:endParaRPr kumimoji="0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時給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   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1,250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＊住宅手当、処遇手当、資格手当を含む　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   手当はご本人の状況により変動します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DF613D2-2F08-9CD9-198E-45798E9D9C5D}"/>
              </a:ext>
            </a:extLst>
          </p:cNvPr>
          <p:cNvSpPr txBox="1"/>
          <p:nvPr/>
        </p:nvSpPr>
        <p:spPr>
          <a:xfrm>
            <a:off x="274896" y="6947379"/>
            <a:ext cx="4320897" cy="1205920"/>
          </a:xfrm>
          <a:prstGeom prst="rect">
            <a:avLst/>
          </a:prstGeom>
          <a:solidFill>
            <a:srgbClr val="B3EBF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21954" tIns="36000" rIns="121954" bIns="60977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生活支援員　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（既婚者）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年収   ４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６００円～４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１９３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６００円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b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     　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＊住宅手当、扶養手当（妻子２人の場合）資格手当を含む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      手当はご本人の状況により変動します　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CFD02EE-AC10-D9D8-6838-161FC43CD655}"/>
              </a:ext>
            </a:extLst>
          </p:cNvPr>
          <p:cNvSpPr txBox="1"/>
          <p:nvPr/>
        </p:nvSpPr>
        <p:spPr>
          <a:xfrm>
            <a:off x="274896" y="5604010"/>
            <a:ext cx="4320897" cy="1261918"/>
          </a:xfrm>
          <a:prstGeom prst="rect">
            <a:avLst/>
          </a:prstGeom>
          <a:solidFill>
            <a:srgbClr val="B3EBF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21954" tIns="60977" rIns="121954" bIns="60977" rtlCol="0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生活支援員　</a:t>
            </a:r>
            <a:r>
              <a:rPr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（単身者）</a:t>
            </a:r>
            <a:endParaRPr lang="en-US" altLang="ja-JP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年収   ３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４８７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６００円～３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５５５</a:t>
            </a:r>
            <a:r>
              <a:rPr lang="en-US" altLang="ja-JP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</a:t>
            </a:r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６００円</a:t>
            </a:r>
            <a:endParaRPr lang="en-US" altLang="ja-JP" sz="1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</a:t>
            </a:r>
            <a:br>
              <a: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＊住宅手当、資格手当を含む　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 手当はご本人の状況により変動します</a:t>
            </a:r>
            <a:endParaRPr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576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テーマ">
  <a:themeElements>
    <a:clrScheme name="Office 2013 - 2022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14486</TotalTime>
  <Words>564</Words>
  <Application>Microsoft Office PowerPoint</Application>
  <PresentationFormat>ユーザー設定</PresentationFormat>
  <Paragraphs>87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BIZ UDPゴシック</vt:lpstr>
      <vt:lpstr>HGP創英角ﾎﾟｯﾌﾟ体</vt:lpstr>
      <vt:lpstr>HGS創英角ﾎﾟｯﾌﾟ体</vt:lpstr>
      <vt:lpstr>Arial</vt:lpstr>
      <vt:lpstr>Calibri</vt:lpstr>
      <vt:lpstr>Calibri Light</vt:lpstr>
      <vt:lpstr>Office 2013 - 2022 テーマ</vt:lpstr>
      <vt:lpstr>PowerPoint プレゼンテーション</vt:lpstr>
      <vt:lpstr>PowerPoint プレゼンテーション</vt:lpstr>
    </vt:vector>
  </TitlesOfParts>
  <Company>船井総合研究所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F1785</dc:creator>
  <cp:lastModifiedBy>staff</cp:lastModifiedBy>
  <cp:revision>630</cp:revision>
  <cp:lastPrinted>2026-02-25T00:35:14Z</cp:lastPrinted>
  <dcterms:created xsi:type="dcterms:W3CDTF">2015-08-18T00:38:49Z</dcterms:created>
  <dcterms:modified xsi:type="dcterms:W3CDTF">2026-02-25T00:40:55Z</dcterms:modified>
</cp:coreProperties>
</file>